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7" r:id="rId5"/>
  </p:sldIdLst>
  <p:sldSz cx="7556500" cy="10693400"/>
  <p:notesSz cx="6797675" cy="9926638"/>
  <p:embeddedFontLst>
    <p:embeddedFont>
      <p:font typeface="Canva Sans Bold" panose="020B0604020202020204" charset="0"/>
      <p:regular r:id="rId7"/>
    </p:embeddedFont>
    <p:embeddedFont>
      <p:font typeface="EB Garamond Semi-Bold Italics" panose="020B0604020202020204" charset="0"/>
      <p:regular r:id="rId8"/>
    </p:embeddedFont>
    <p:embeddedFont>
      <p:font typeface="Open Sans Ultra-Bold Italics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12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FAC64-9D48-4D6E-B49A-663B738D77BF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C9786-1E06-4E35-9BF5-45A0201B3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167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C9786-1E06-4E35-9BF5-45A0201B3AD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DE0E6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0498" y="1434785"/>
            <a:ext cx="3958512" cy="2430634"/>
          </a:xfrm>
          <a:custGeom>
            <a:avLst/>
            <a:gdLst/>
            <a:ahLst/>
            <a:cxnLst/>
            <a:rect l="l" t="t" r="r" b="b"/>
            <a:pathLst>
              <a:path w="3636261" h="3398251">
                <a:moveTo>
                  <a:pt x="0" y="0"/>
                </a:moveTo>
                <a:lnTo>
                  <a:pt x="3636261" y="0"/>
                </a:lnTo>
                <a:lnTo>
                  <a:pt x="3636261" y="3398251"/>
                </a:lnTo>
                <a:lnTo>
                  <a:pt x="0" y="3398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40710" y="289311"/>
            <a:ext cx="6075080" cy="1058453"/>
          </a:xfrm>
          <a:custGeom>
            <a:avLst/>
            <a:gdLst/>
            <a:ahLst/>
            <a:cxnLst/>
            <a:rect l="l" t="t" r="r" b="b"/>
            <a:pathLst>
              <a:path w="6075080" h="1058453">
                <a:moveTo>
                  <a:pt x="0" y="0"/>
                </a:moveTo>
                <a:lnTo>
                  <a:pt x="6075080" y="0"/>
                </a:lnTo>
                <a:lnTo>
                  <a:pt x="6075080" y="1058453"/>
                </a:lnTo>
                <a:lnTo>
                  <a:pt x="0" y="105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464844" y="2078553"/>
            <a:ext cx="3489819" cy="843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5"/>
              </a:lnSpc>
            </a:pPr>
            <a:r>
              <a:rPr lang="en-US" sz="5400" b="1" i="1" spc="-180" dirty="0">
                <a:solidFill>
                  <a:srgbClr val="004AAD"/>
                </a:solidFill>
                <a:latin typeface="EB Garamond Semi-Bold Italics"/>
                <a:ea typeface="EB Garamond Semi-Bold Italics"/>
                <a:cs typeface="EB Garamond Semi-Bold Italics"/>
                <a:sym typeface="EB Garamond Semi-Bold Italics"/>
              </a:rPr>
              <a:t>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11313" y="2682261"/>
            <a:ext cx="4842131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3"/>
              </a:lnSpc>
            </a:pPr>
            <a:r>
              <a:rPr lang="en-US" sz="4800" b="1" i="1" spc="-131" dirty="0">
                <a:solidFill>
                  <a:srgbClr val="FFFFFF"/>
                </a:solidFill>
                <a:latin typeface="Open Sans Ultra-Bold Italics"/>
                <a:ea typeface="Open Sans Ultra-Bold Italics"/>
                <a:cs typeface="Open Sans Ultra-Bold Italics"/>
                <a:sym typeface="Open Sans Ultra-Bold Italics"/>
              </a:rPr>
              <a:t>TALK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337076" y="1628602"/>
            <a:ext cx="5210343" cy="736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7"/>
              </a:lnSpc>
            </a:pPr>
            <a:r>
              <a:rPr lang="en-US" sz="4800" b="1" i="1" spc="-141" dirty="0">
                <a:solidFill>
                  <a:srgbClr val="FFFFFF"/>
                </a:solidFill>
                <a:latin typeface="Open Sans Ultra-Bold Italics"/>
                <a:ea typeface="Open Sans Ultra-Bold Italics"/>
                <a:cs typeface="Open Sans Ultra-Bold Italics"/>
                <a:sym typeface="Open Sans Ultra-Bold Italics"/>
              </a:rPr>
              <a:t>TIME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0498" y="9569088"/>
            <a:ext cx="7217022" cy="768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b="1" dirty="0">
                <a:latin typeface="Canva Sans Bold"/>
                <a:ea typeface="Canva Sans Bold"/>
                <a:cs typeface="Canva Sans Bold"/>
                <a:sym typeface="Canva Sans Bold"/>
              </a:rPr>
              <a:t>Any queries please contact TAF staff </a:t>
            </a:r>
          </a:p>
          <a:p>
            <a:pPr algn="ctr">
              <a:lnSpc>
                <a:spcPts val="3079"/>
              </a:lnSpc>
            </a:pPr>
            <a:r>
              <a:rPr lang="en-US" b="1" dirty="0">
                <a:latin typeface="Canva Sans Bold"/>
                <a:ea typeface="Canva Sans Bold"/>
                <a:cs typeface="Canva Sans Bold"/>
                <a:sym typeface="Canva Sans Bold"/>
              </a:rPr>
              <a:t>Jodie,  Lili or Jo on 01604 773910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78250" y="2126590"/>
            <a:ext cx="3822805" cy="1591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5"/>
              </a:lnSpc>
            </a:pPr>
            <a:r>
              <a:rPr lang="en-US" sz="7846" b="1" i="1" spc="-156" dirty="0">
                <a:solidFill>
                  <a:srgbClr val="F9FCFC"/>
                </a:solidFill>
                <a:latin typeface="EB Garamond Semi-Bold Italics"/>
                <a:ea typeface="EB Garamond Semi-Bold Italics"/>
                <a:cs typeface="EB Garamond Semi-Bold Italics"/>
                <a:sym typeface="EB Garamond Semi-Bold Italics"/>
              </a:rPr>
              <a:t>Please</a:t>
            </a:r>
          </a:p>
          <a:p>
            <a:pPr algn="ctr">
              <a:lnSpc>
                <a:spcPts val="5885"/>
              </a:lnSpc>
            </a:pPr>
            <a:r>
              <a:rPr lang="en-US" sz="7846" b="1" i="1" spc="-156" dirty="0">
                <a:solidFill>
                  <a:srgbClr val="F9FCFC"/>
                </a:solidFill>
                <a:latin typeface="EB Garamond Semi-Bold Italics"/>
                <a:ea typeface="EB Garamond Semi-Bold Italics"/>
                <a:cs typeface="EB Garamond Semi-Bold Italics"/>
                <a:sym typeface="EB Garamond Semi-Bold Italics"/>
              </a:rPr>
              <a:t>join us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3493" y="3978002"/>
            <a:ext cx="6191032" cy="5922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Upcoming parent/carer workshops and coffee mornings run by Team Around the Family (TAF) </a:t>
            </a:r>
          </a:p>
          <a:p>
            <a:pPr algn="ctr">
              <a:lnSpc>
                <a:spcPts val="3920"/>
              </a:lnSpc>
            </a:pPr>
            <a:r>
              <a:rPr lang="en-US" sz="16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 Thursdays at 9.15am 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8th October  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</a:t>
            </a:r>
            <a:r>
              <a:rPr lang="en-US" sz="1400" b="1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Welcome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to the TAF team and what we can offer  	             -Introduction to MHST                                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12</a:t>
            </a:r>
            <a:r>
              <a:rPr lang="en-US" sz="1400" b="1" baseline="30000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</a:t>
            </a: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Nov 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Positive </a:t>
            </a:r>
            <a:r>
              <a:rPr lang="en-US" sz="1400" b="1" dirty="0" err="1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Behaviour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Strategies (MHST)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25</a:t>
            </a:r>
            <a:r>
              <a:rPr lang="en-US" sz="1400" b="1" baseline="30000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</a:t>
            </a: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Feb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– </a:t>
            </a:r>
            <a:r>
              <a:rPr lang="en-US" sz="1400" b="1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ARFID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‘fussy eating’ practical help and support 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18</a:t>
            </a:r>
            <a:r>
              <a:rPr lang="en-US" sz="1400" b="1" baseline="30000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</a:t>
            </a: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March 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 Parent </a:t>
            </a: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Support Groups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sharing  support they provide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</a:t>
            </a:r>
            <a:r>
              <a:rPr lang="en-US" sz="1400" b="1" baseline="30000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</a:t>
            </a:r>
            <a:r>
              <a:rPr lang="en-US" sz="1400" b="1" dirty="0">
                <a:solidFill>
                  <a:srgbClr val="EE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May  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Accessing </a:t>
            </a:r>
            <a:r>
              <a:rPr lang="en-US" sz="1400" b="1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external support </a:t>
            </a:r>
            <a:r>
              <a:rPr lang="en-US" sz="14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ie</a:t>
            </a:r>
            <a:r>
              <a:rPr lang="en-US" sz="14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help with sleeping 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r>
              <a:rPr lang="en-US" sz="1400" b="1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17</a:t>
            </a:r>
            <a:r>
              <a:rPr lang="en-US" sz="1400" b="1" baseline="30000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</a:t>
            </a:r>
            <a:r>
              <a:rPr lang="en-US" sz="1400" b="1" dirty="0">
                <a:solidFill>
                  <a:srgbClr val="FF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June-  Wellbeing </a:t>
            </a:r>
            <a:r>
              <a:rPr lang="en-US" sz="1400" dirty="0">
                <a:latin typeface="Canva Sans Bold"/>
                <a:ea typeface="Canva Sans Bold"/>
                <a:cs typeface="Canva Sans Bold"/>
                <a:sym typeface="Canva Sans Bold"/>
              </a:rPr>
              <a:t>and round up of the year </a:t>
            </a: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endParaRPr lang="en-US" sz="14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285750" indent="-285750">
              <a:lnSpc>
                <a:spcPts val="3920"/>
              </a:lnSpc>
              <a:buFont typeface="Wingdings" panose="05000000000000000000" pitchFamily="2" charset="2"/>
              <a:buChar char="q"/>
            </a:pPr>
            <a:endParaRPr lang="en-US" sz="14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F10A4F0B073B4EAEB01E08605F41E2" ma:contentTypeVersion="13" ma:contentTypeDescription="Create a new document." ma:contentTypeScope="" ma:versionID="61f7031756cba2d6ce7c24eb5dba0726">
  <xsd:schema xmlns:xsd="http://www.w3.org/2001/XMLSchema" xmlns:xs="http://www.w3.org/2001/XMLSchema" xmlns:p="http://schemas.microsoft.com/office/2006/metadata/properties" xmlns:ns2="6e5e5dc4-e3f4-48f2-953d-88ce1e6c4060" xmlns:ns3="855f6bb2-86c7-443a-bc3e-497fbb0ed481" targetNamespace="http://schemas.microsoft.com/office/2006/metadata/properties" ma:root="true" ma:fieldsID="44881261ac20f97c95af11bc9a3ba6db" ns2:_="" ns3:_="">
    <xsd:import namespace="6e5e5dc4-e3f4-48f2-953d-88ce1e6c4060"/>
    <xsd:import namespace="855f6bb2-86c7-443a-bc3e-497fbb0ed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e5dc4-e3f4-48f2-953d-88ce1e6c40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b7f5f34-269d-4cd1-afb1-2f59092e26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5f6bb2-86c7-443a-bc3e-497fbb0ed48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e5e5dc4-e3f4-48f2-953d-88ce1e6c406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A879E5A-C4D6-431C-9BEB-8C5C1296D6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27FCB3-6413-421C-8D28-5C4E20CF18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5e5dc4-e3f4-48f2-953d-88ce1e6c4060"/>
    <ds:schemaRef ds:uri="855f6bb2-86c7-443a-bc3e-497fbb0ed4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9DD168-CB92-4F74-A0D3-755360881BEA}">
  <ds:schemaRefs>
    <ds:schemaRef ds:uri="008f5f06-a6e7-4e1e-a993-98dd2701c1a4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8bc05947-7e24-485d-a71a-ad29880f3f07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6e5e5dc4-e3f4-48f2-953d-88ce1e6c406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113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Open Sans Ultra-Bold Italics</vt:lpstr>
      <vt:lpstr>Canva Sans Bold</vt:lpstr>
      <vt:lpstr>Arial</vt:lpstr>
      <vt:lpstr>EB Garamond Semi-Bold Italics</vt:lpstr>
      <vt:lpstr>Calibri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to Talk</dc:title>
  <dc:creator>Nicola Holland</dc:creator>
  <cp:lastModifiedBy>Kerry Lantsbery</cp:lastModifiedBy>
  <cp:revision>8</cp:revision>
  <cp:lastPrinted>2026-02-09T13:47:51Z</cp:lastPrinted>
  <dcterms:created xsi:type="dcterms:W3CDTF">2006-08-16T00:00:00Z</dcterms:created>
  <dcterms:modified xsi:type="dcterms:W3CDTF">2026-07-13T11:16:21Z</dcterms:modified>
  <dc:identifier>DAGZis_Qnmc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0x01010051F10A4F0B073B4EAEB01E08605F41E2</vt:lpwstr>
  </property>
  <property fmtid="{D5CDD505-2E9C-101B-9397-08002B2CF9AE}" pid="3" name="MediaServiceImageTags">
    <vt:lpwstr/>
  </property>
</Properties>
</file>